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handoutMasterIdLst>
    <p:handoutMasterId r:id="rId23"/>
  </p:handoutMasterIdLst>
  <p:sldIdLst>
    <p:sldId id="262" r:id="rId5"/>
    <p:sldId id="307" r:id="rId6"/>
    <p:sldId id="409" r:id="rId7"/>
    <p:sldId id="428" r:id="rId8"/>
    <p:sldId id="429" r:id="rId9"/>
    <p:sldId id="431" r:id="rId10"/>
    <p:sldId id="432" r:id="rId11"/>
    <p:sldId id="433" r:id="rId12"/>
    <p:sldId id="434" r:id="rId13"/>
    <p:sldId id="435" r:id="rId14"/>
    <p:sldId id="436" r:id="rId15"/>
    <p:sldId id="437" r:id="rId16"/>
    <p:sldId id="438" r:id="rId17"/>
    <p:sldId id="439" r:id="rId18"/>
    <p:sldId id="440" r:id="rId19"/>
    <p:sldId id="442" r:id="rId20"/>
    <p:sldId id="44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1/11/2020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1/11/2020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897115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12</a:t>
            </a:fld>
            <a:endParaRPr lang="en-US" dirty="0"/>
          </a:p>
        </p:txBody>
      </p:sp>
    </p:spTree>
    <p:extLst>
      <p:ext uri="{BB962C8B-B14F-4D97-AF65-F5344CB8AC3E}">
        <p14:creationId xmlns:p14="http://schemas.microsoft.com/office/powerpoint/2010/main" val="307564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13</a:t>
            </a:fld>
            <a:endParaRPr lang="en-US" dirty="0"/>
          </a:p>
        </p:txBody>
      </p:sp>
    </p:spTree>
    <p:extLst>
      <p:ext uri="{BB962C8B-B14F-4D97-AF65-F5344CB8AC3E}">
        <p14:creationId xmlns:p14="http://schemas.microsoft.com/office/powerpoint/2010/main" val="3909910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14</a:t>
            </a:fld>
            <a:endParaRPr lang="en-US" dirty="0"/>
          </a:p>
        </p:txBody>
      </p:sp>
    </p:spTree>
    <p:extLst>
      <p:ext uri="{BB962C8B-B14F-4D97-AF65-F5344CB8AC3E}">
        <p14:creationId xmlns:p14="http://schemas.microsoft.com/office/powerpoint/2010/main" val="2122517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15</a:t>
            </a:fld>
            <a:endParaRPr lang="en-US" dirty="0"/>
          </a:p>
        </p:txBody>
      </p:sp>
    </p:spTree>
    <p:extLst>
      <p:ext uri="{BB962C8B-B14F-4D97-AF65-F5344CB8AC3E}">
        <p14:creationId xmlns:p14="http://schemas.microsoft.com/office/powerpoint/2010/main" val="2836825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16</a:t>
            </a:fld>
            <a:endParaRPr lang="en-US" dirty="0"/>
          </a:p>
        </p:txBody>
      </p:sp>
    </p:spTree>
    <p:extLst>
      <p:ext uri="{BB962C8B-B14F-4D97-AF65-F5344CB8AC3E}">
        <p14:creationId xmlns:p14="http://schemas.microsoft.com/office/powerpoint/2010/main" val="546727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1899006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65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12472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585093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2993303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3009555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411874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2059368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1/11/2020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1/11/2020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1/11/2020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1/11/2020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What the Word of God Can Do!</a:t>
            </a:r>
          </a:p>
          <a:p>
            <a:pPr algn="ctr"/>
            <a:r>
              <a:rPr lang="en-US" sz="2800" dirty="0">
                <a:solidFill>
                  <a:schemeClr val="bg1"/>
                </a:solidFill>
              </a:rPr>
              <a:t>2 Timothy 3:14-17 (Part 2)</a:t>
            </a:r>
          </a:p>
        </p:txBody>
      </p:sp>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John 14:26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938992"/>
          </a:xfrm>
          <a:prstGeom prst="rect">
            <a:avLst/>
          </a:prstGeom>
          <a:noFill/>
          <a:ln>
            <a:noFill/>
          </a:ln>
        </p:spPr>
        <p:txBody>
          <a:bodyPr wrap="square" rtlCol="0">
            <a:spAutoFit/>
          </a:bodyPr>
          <a:lstStyle/>
          <a:p>
            <a:pPr algn="just"/>
            <a:r>
              <a:rPr lang="en-US" sz="4000" dirty="0">
                <a:solidFill>
                  <a:schemeClr val="bg1"/>
                </a:solidFill>
              </a:rPr>
              <a:t>But the Helper, the Holy Spirit, whom the Father will send in My name, He will teach you all things, and bring to your remembrance all that I said to you.</a:t>
            </a:r>
          </a:p>
        </p:txBody>
      </p:sp>
    </p:spTree>
    <p:extLst>
      <p:ext uri="{BB962C8B-B14F-4D97-AF65-F5344CB8AC3E}">
        <p14:creationId xmlns:p14="http://schemas.microsoft.com/office/powerpoint/2010/main" val="375406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Wayne Grudem</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4524315"/>
          </a:xfrm>
          <a:prstGeom prst="rect">
            <a:avLst/>
          </a:prstGeom>
          <a:noFill/>
          <a:ln>
            <a:noFill/>
          </a:ln>
        </p:spPr>
        <p:txBody>
          <a:bodyPr wrap="square" rtlCol="0">
            <a:spAutoFit/>
          </a:bodyPr>
          <a:lstStyle/>
          <a:p>
            <a:pPr algn="just"/>
            <a:r>
              <a:rPr lang="en-US" sz="3200" i="1" dirty="0">
                <a:solidFill>
                  <a:schemeClr val="bg1"/>
                </a:solidFill>
              </a:rPr>
              <a:t>All the words in the Bible are God’s words. Therefore, to disbelieve or disobey them is to disbelieve or disobey God himself. Oftentimes, passages in the Old Testament are introduced with the phrase, “Thus says the LORD” (see Ex. 4:22; Josh. 24:2; 1 Sam. 10:18; Isa. 10:24; also Deut. 18:18 – 20; Jer. 1:9). This phrase, understood to be like the command of a king, indicated that what followed was to be obeyed without challenge or question. Even the words in the Old Testament not attributed as direct quotes from God are considered to be God’s words… </a:t>
            </a:r>
            <a:endParaRPr lang="en-US" sz="3200" dirty="0">
              <a:solidFill>
                <a:schemeClr val="bg1"/>
              </a:solidFill>
            </a:endParaRPr>
          </a:p>
        </p:txBody>
      </p:sp>
    </p:spTree>
    <p:extLst>
      <p:ext uri="{BB962C8B-B14F-4D97-AF65-F5344CB8AC3E}">
        <p14:creationId xmlns:p14="http://schemas.microsoft.com/office/powerpoint/2010/main" val="4246431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Wayne Grudem</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046988"/>
          </a:xfrm>
          <a:prstGeom prst="rect">
            <a:avLst/>
          </a:prstGeom>
          <a:noFill/>
          <a:ln>
            <a:noFill/>
          </a:ln>
        </p:spPr>
        <p:txBody>
          <a:bodyPr wrap="square" rtlCol="0">
            <a:spAutoFit/>
          </a:bodyPr>
          <a:lstStyle/>
          <a:p>
            <a:pPr algn="just"/>
            <a:r>
              <a:rPr lang="en-US" sz="3200" i="1" dirty="0">
                <a:solidFill>
                  <a:schemeClr val="bg1"/>
                </a:solidFill>
              </a:rPr>
              <a:t>The New Testament also affirms that its words are the very words of God. In 2 Peter 3:16, Peter refers to all of Paul’s letters as one part of the “Scriptures.” This means that Peter, and the early church, considered Paul’s writings to be in the same category as the Old Testament writings. Therefore, they considered Paul’s writings to be the very words of God. </a:t>
            </a:r>
            <a:endParaRPr lang="en-US" sz="3200" dirty="0">
              <a:solidFill>
                <a:schemeClr val="bg1"/>
              </a:solidFill>
            </a:endParaRPr>
          </a:p>
        </p:txBody>
      </p:sp>
    </p:spTree>
    <p:extLst>
      <p:ext uri="{BB962C8B-B14F-4D97-AF65-F5344CB8AC3E}">
        <p14:creationId xmlns:p14="http://schemas.microsoft.com/office/powerpoint/2010/main" val="2844956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Wayne Grudem</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algn="just"/>
            <a:r>
              <a:rPr lang="en-US" sz="3200" i="1" dirty="0">
                <a:solidFill>
                  <a:schemeClr val="bg1"/>
                </a:solidFill>
              </a:rPr>
              <a:t>In addition, Paul, in 1 Timothy 5:18, writes that “the Scripture says” two things: “You shall not muzzle an ox when it treads out the grain” and “The laborer deserves his wages.” The first quote regarding an ox comes from the Old Testament; it is found in Deuteronomy 25:4. The second comes from the New Testament; it is found in Luke 10:7. Paul, without any hesitation, quotes from both the Old and New Testaments, calling them both “Scripture.” Therefore, again, the words of the New Testament are considered to be the very words of God. That is why Paul could write, “the things I am writing to you are a command of the Lord” (1 Corinthians 14:37).</a:t>
            </a:r>
            <a:endParaRPr lang="en-US" sz="3200" dirty="0">
              <a:solidFill>
                <a:schemeClr val="bg1"/>
              </a:solidFill>
            </a:endParaRPr>
          </a:p>
        </p:txBody>
      </p:sp>
    </p:spTree>
    <p:extLst>
      <p:ext uri="{BB962C8B-B14F-4D97-AF65-F5344CB8AC3E}">
        <p14:creationId xmlns:p14="http://schemas.microsoft.com/office/powerpoint/2010/main" val="962503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Peter 1:20-21</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308324"/>
          </a:xfrm>
          <a:prstGeom prst="rect">
            <a:avLst/>
          </a:prstGeom>
          <a:noFill/>
          <a:ln>
            <a:noFill/>
          </a:ln>
        </p:spPr>
        <p:txBody>
          <a:bodyPr wrap="square" rtlCol="0">
            <a:spAutoFit/>
          </a:bodyPr>
          <a:lstStyle/>
          <a:p>
            <a:pPr algn="just"/>
            <a:r>
              <a:rPr lang="en-US" sz="3600" i="1" dirty="0">
                <a:solidFill>
                  <a:schemeClr val="bg1"/>
                </a:solidFill>
              </a:rPr>
              <a:t>20 But know this first of all, that no prophecy of Scripture is a matter of one's own interpretation, 21 for no prophecy was ever made by an act of human will, but men </a:t>
            </a:r>
            <a:r>
              <a:rPr lang="en-US" sz="3600" i="1" u="sng" dirty="0">
                <a:solidFill>
                  <a:schemeClr val="bg1"/>
                </a:solidFill>
              </a:rPr>
              <a:t>moved</a:t>
            </a:r>
            <a:r>
              <a:rPr lang="en-US" sz="3600" i="1" dirty="0">
                <a:solidFill>
                  <a:schemeClr val="bg1"/>
                </a:solidFill>
              </a:rPr>
              <a:t> by the Holy Spirit spoke from God.</a:t>
            </a:r>
            <a:endParaRPr lang="en-US" sz="3600" dirty="0">
              <a:solidFill>
                <a:schemeClr val="bg1"/>
              </a:solidFill>
            </a:endParaRPr>
          </a:p>
        </p:txBody>
      </p:sp>
      <p:sp>
        <p:nvSpPr>
          <p:cNvPr id="5" name="TextBox 4">
            <a:extLst>
              <a:ext uri="{FF2B5EF4-FFF2-40B4-BE49-F238E27FC236}">
                <a16:creationId xmlns:a16="http://schemas.microsoft.com/office/drawing/2014/main" id="{EDAB158A-8773-4999-8441-FEAE2AE5D14A}"/>
              </a:ext>
            </a:extLst>
          </p:cNvPr>
          <p:cNvSpPr txBox="1"/>
          <p:nvPr/>
        </p:nvSpPr>
        <p:spPr>
          <a:xfrm>
            <a:off x="247050" y="4004864"/>
            <a:ext cx="11661731" cy="2862322"/>
          </a:xfrm>
          <a:prstGeom prst="rect">
            <a:avLst/>
          </a:prstGeom>
          <a:noFill/>
          <a:ln>
            <a:noFill/>
          </a:ln>
        </p:spPr>
        <p:txBody>
          <a:bodyPr wrap="square" rtlCol="0">
            <a:spAutoFit/>
          </a:bodyPr>
          <a:lstStyle/>
          <a:p>
            <a:pPr algn="just"/>
            <a:r>
              <a:rPr lang="en-US" sz="3600" i="1" dirty="0">
                <a:solidFill>
                  <a:schemeClr val="bg1"/>
                </a:solidFill>
              </a:rPr>
              <a:t>Acts 27:15</a:t>
            </a:r>
          </a:p>
          <a:p>
            <a:pPr algn="just"/>
            <a:r>
              <a:rPr lang="en-US" sz="3600" i="1" dirty="0">
                <a:solidFill>
                  <a:schemeClr val="bg1"/>
                </a:solidFill>
              </a:rPr>
              <a:t>After they had hoisted it up, they used supporting cables in undergirding the ship; and fearing that they might run aground on the shallows of </a:t>
            </a:r>
            <a:r>
              <a:rPr lang="en-US" sz="3600" i="1" dirty="0" err="1">
                <a:solidFill>
                  <a:schemeClr val="bg1"/>
                </a:solidFill>
              </a:rPr>
              <a:t>Syrtis</a:t>
            </a:r>
            <a:r>
              <a:rPr lang="en-US" sz="3600" i="1" dirty="0">
                <a:solidFill>
                  <a:schemeClr val="bg1"/>
                </a:solidFill>
              </a:rPr>
              <a:t>, they let down the sea anchor and in this way let themselves </a:t>
            </a:r>
            <a:r>
              <a:rPr lang="en-US" sz="3600" i="1" u="sng" dirty="0">
                <a:solidFill>
                  <a:schemeClr val="bg1"/>
                </a:solidFill>
              </a:rPr>
              <a:t>be driven along</a:t>
            </a:r>
            <a:r>
              <a:rPr lang="en-US" sz="3600" i="1" dirty="0">
                <a:solidFill>
                  <a:schemeClr val="bg1"/>
                </a:solidFill>
              </a:rPr>
              <a:t>. </a:t>
            </a:r>
            <a:endParaRPr lang="en-US" sz="3600" dirty="0">
              <a:solidFill>
                <a:schemeClr val="bg1"/>
              </a:solidFill>
            </a:endParaRPr>
          </a:p>
        </p:txBody>
      </p:sp>
    </p:spTree>
    <p:extLst>
      <p:ext uri="{BB962C8B-B14F-4D97-AF65-F5344CB8AC3E}">
        <p14:creationId xmlns:p14="http://schemas.microsoft.com/office/powerpoint/2010/main" val="1704363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R.C. Sproul</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554545"/>
          </a:xfrm>
          <a:prstGeom prst="rect">
            <a:avLst/>
          </a:prstGeom>
          <a:noFill/>
          <a:ln>
            <a:noFill/>
          </a:ln>
        </p:spPr>
        <p:txBody>
          <a:bodyPr wrap="square" rtlCol="0">
            <a:spAutoFit/>
          </a:bodyPr>
          <a:lstStyle/>
          <a:p>
            <a:pPr algn="just"/>
            <a:r>
              <a:rPr lang="en-US" sz="4000" i="1" dirty="0">
                <a:solidFill>
                  <a:schemeClr val="bg1"/>
                </a:solidFill>
              </a:rPr>
              <a:t>“The doctrine of inspiration declares that God enabled human writers of Scripture to be agents of divine revelation so that what they wrote was not only their writing but in a higher sense the very Word of God.”</a:t>
            </a:r>
            <a:endParaRPr lang="en-US" sz="4000" dirty="0">
              <a:solidFill>
                <a:schemeClr val="bg1"/>
              </a:solidFill>
            </a:endParaRPr>
          </a:p>
        </p:txBody>
      </p:sp>
    </p:spTree>
    <p:extLst>
      <p:ext uri="{BB962C8B-B14F-4D97-AF65-F5344CB8AC3E}">
        <p14:creationId xmlns:p14="http://schemas.microsoft.com/office/powerpoint/2010/main" val="862259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John 16:12-13</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785652"/>
          </a:xfrm>
          <a:prstGeom prst="rect">
            <a:avLst/>
          </a:prstGeom>
          <a:noFill/>
          <a:ln>
            <a:noFill/>
          </a:ln>
        </p:spPr>
        <p:txBody>
          <a:bodyPr wrap="square" rtlCol="0">
            <a:spAutoFit/>
          </a:bodyPr>
          <a:lstStyle/>
          <a:p>
            <a:pPr algn="just"/>
            <a:r>
              <a:rPr lang="en-US" sz="4000" i="1" dirty="0">
                <a:solidFill>
                  <a:schemeClr val="bg1"/>
                </a:solidFill>
              </a:rPr>
              <a:t>12 "I have many more things to say to you, but you cannot bear them now. 13 But when He, the Spirit of truth, comes, He will guide you into all the truth; for He will not speak on His own initiative, but whatever He hears, He will speak; and He will disclose to you what is to come.”</a:t>
            </a:r>
            <a:endParaRPr lang="en-US" sz="4000" dirty="0">
              <a:solidFill>
                <a:schemeClr val="bg1"/>
              </a:solidFill>
            </a:endParaRPr>
          </a:p>
        </p:txBody>
      </p:sp>
    </p:spTree>
    <p:extLst>
      <p:ext uri="{BB962C8B-B14F-4D97-AF65-F5344CB8AC3E}">
        <p14:creationId xmlns:p14="http://schemas.microsoft.com/office/powerpoint/2010/main" val="4164315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What the Word of God Can Do!</a:t>
            </a:r>
          </a:p>
          <a:p>
            <a:pPr algn="ctr"/>
            <a:r>
              <a:rPr lang="en-US" sz="2800" dirty="0">
                <a:solidFill>
                  <a:schemeClr val="bg1"/>
                </a:solidFill>
              </a:rPr>
              <a:t>2 Timothy 3:14-17 (Part 2)</a:t>
            </a:r>
          </a:p>
        </p:txBody>
      </p:sp>
    </p:spTree>
    <p:extLst>
      <p:ext uri="{BB962C8B-B14F-4D97-AF65-F5344CB8AC3E}">
        <p14:creationId xmlns:p14="http://schemas.microsoft.com/office/powerpoint/2010/main" val="298140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3:14-17</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355312"/>
          </a:xfrm>
          <a:prstGeom prst="rect">
            <a:avLst/>
          </a:prstGeom>
          <a:noFill/>
          <a:ln>
            <a:noFill/>
          </a:ln>
        </p:spPr>
        <p:txBody>
          <a:bodyPr wrap="square" rtlCol="0">
            <a:spAutoFit/>
          </a:bodyPr>
          <a:lstStyle/>
          <a:p>
            <a:pPr algn="just"/>
            <a:r>
              <a:rPr lang="en-US" sz="3800" i="1" dirty="0">
                <a:solidFill>
                  <a:schemeClr val="bg1"/>
                </a:solidFill>
              </a:rPr>
              <a:t>14 You, however, </a:t>
            </a:r>
            <a:r>
              <a:rPr lang="en-US" sz="3800" b="1" i="1" u="sng" dirty="0">
                <a:solidFill>
                  <a:schemeClr val="bg1"/>
                </a:solidFill>
              </a:rPr>
              <a:t>continue</a:t>
            </a:r>
            <a:r>
              <a:rPr lang="en-US" sz="3800" i="1" dirty="0">
                <a:solidFill>
                  <a:schemeClr val="bg1"/>
                </a:solidFill>
              </a:rPr>
              <a:t> in the things you have learned and become convinced of, knowing from whom you have learned them, 15 and that from childhood you have known the sacred writings which are able to give you the wisdom that leads to salvation through faith which is in Christ Jesus. 16 All Scripture is inspired by God and profitable for teaching, for reproof, for correction, for training in righteousness; 17 so that the man of God may be adequate, equipped for every good work.</a:t>
            </a:r>
            <a:endParaRPr lang="en-US" sz="38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Attacks on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632311"/>
          </a:xfrm>
          <a:prstGeom prst="rect">
            <a:avLst/>
          </a:prstGeom>
          <a:noFill/>
          <a:ln>
            <a:noFill/>
          </a:ln>
        </p:spPr>
        <p:txBody>
          <a:bodyPr wrap="square" rtlCol="0">
            <a:spAutoFit/>
          </a:bodyPr>
          <a:lstStyle/>
          <a:p>
            <a:pPr marL="571500" lvl="0" indent="-571500" algn="just">
              <a:buFont typeface="Wingdings" panose="05000000000000000000" pitchFamily="2" charset="2"/>
              <a:buChar char="§"/>
            </a:pPr>
            <a:r>
              <a:rPr lang="en-US" sz="4000" dirty="0">
                <a:solidFill>
                  <a:schemeClr val="bg1"/>
                </a:solidFill>
              </a:rPr>
              <a:t>Many attack God’s Word by saying that it is full of errors and cannot be trusted. </a:t>
            </a:r>
          </a:p>
          <a:p>
            <a:pPr marL="571500" lvl="0" indent="-571500" algn="just">
              <a:buFont typeface="Wingdings" panose="05000000000000000000" pitchFamily="2" charset="2"/>
              <a:buChar char="§"/>
            </a:pPr>
            <a:r>
              <a:rPr lang="en-US" sz="4000" dirty="0">
                <a:solidFill>
                  <a:schemeClr val="bg1"/>
                </a:solidFill>
              </a:rPr>
              <a:t>Some say it cannot be properly interpreted. </a:t>
            </a:r>
          </a:p>
          <a:p>
            <a:pPr marL="571500" lvl="0" indent="-571500" algn="just">
              <a:buFont typeface="Wingdings" panose="05000000000000000000" pitchFamily="2" charset="2"/>
              <a:buChar char="§"/>
            </a:pPr>
            <a:r>
              <a:rPr lang="en-US" sz="4000" dirty="0">
                <a:solidFill>
                  <a:schemeClr val="bg1"/>
                </a:solidFill>
              </a:rPr>
              <a:t>Others say that since it’s an ancient manuscript it cannot be relied on for contemporary issues like human sexuality, marriage, parenting, science, or government. </a:t>
            </a:r>
          </a:p>
          <a:p>
            <a:pPr lvl="0" algn="ctr"/>
            <a:r>
              <a:rPr lang="en-US" sz="3600" i="1" dirty="0">
                <a:solidFill>
                  <a:schemeClr val="bg1"/>
                </a:solidFill>
              </a:rPr>
              <a:t>By such lies, </a:t>
            </a:r>
          </a:p>
          <a:p>
            <a:pPr lvl="0" algn="ctr"/>
            <a:r>
              <a:rPr lang="en-US" sz="3600" i="1" dirty="0">
                <a:solidFill>
                  <a:schemeClr val="bg1"/>
                </a:solidFill>
              </a:rPr>
              <a:t>Satan hinders or overthrows the faith of many. </a:t>
            </a:r>
          </a:p>
        </p:txBody>
      </p:sp>
    </p:spTree>
    <p:extLst>
      <p:ext uri="{BB962C8B-B14F-4D97-AF65-F5344CB8AC3E}">
        <p14:creationId xmlns:p14="http://schemas.microsoft.com/office/powerpoint/2010/main" val="3000779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17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5250"/>
                            </p:stCondLst>
                            <p:childTnLst>
                              <p:par>
                                <p:cTn id="13" presetID="10" presetClass="entr" presetSubtype="0" fill="hold" grpId="0" nodeType="afterEffect">
                                  <p:stCondLst>
                                    <p:cond delay="17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8750"/>
                            </p:stCondLst>
                            <p:childTnLst>
                              <p:par>
                                <p:cTn id="17" presetID="10" presetClass="entr" presetSubtype="0" fill="hold" grpId="0" nodeType="afterEffect">
                                  <p:stCondLst>
                                    <p:cond delay="17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par>
                                <p:cTn id="20" presetID="10" presetClass="entr" presetSubtype="0" fill="hold" grpId="0" nodeType="withEffect">
                                  <p:stCondLst>
                                    <p:cond delay="175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7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857250" lvl="0" indent="-857250" algn="just">
              <a:buFont typeface="+mj-lt"/>
              <a:buAutoNum type="romanUcPeriod"/>
            </a:pPr>
            <a:r>
              <a:rPr lang="en-US" sz="4000" b="1" dirty="0">
                <a:solidFill>
                  <a:schemeClr val="bg1"/>
                </a:solidFill>
              </a:rPr>
              <a:t>God’s Word is </a:t>
            </a:r>
            <a:r>
              <a:rPr lang="en-US" sz="4000" b="1" u="sng" dirty="0">
                <a:solidFill>
                  <a:schemeClr val="bg1"/>
                </a:solidFill>
              </a:rPr>
              <a:t>Instrumental</a:t>
            </a:r>
            <a:r>
              <a:rPr lang="en-US" sz="4000" b="1" dirty="0">
                <a:solidFill>
                  <a:schemeClr val="bg1"/>
                </a:solidFill>
              </a:rPr>
              <a:t> </a:t>
            </a:r>
          </a:p>
          <a:p>
            <a:pPr lvl="0" algn="just"/>
            <a:r>
              <a:rPr lang="en-US" sz="4000" i="1" dirty="0">
                <a:solidFill>
                  <a:schemeClr val="bg1"/>
                </a:solidFill>
              </a:rPr>
              <a:t>		…supplying wisdom for salvation</a:t>
            </a:r>
          </a:p>
          <a:p>
            <a:pPr marL="857250" lvl="0" indent="-857250" algn="just">
              <a:buFont typeface="+mj-lt"/>
              <a:buAutoNum type="romanUcPeriod" startAt="2"/>
            </a:pPr>
            <a:r>
              <a:rPr lang="en-US" sz="4000" b="1" dirty="0">
                <a:solidFill>
                  <a:schemeClr val="bg1"/>
                </a:solidFill>
              </a:rPr>
              <a:t>God’s Word is </a:t>
            </a:r>
            <a:r>
              <a:rPr lang="en-US" sz="4000" b="1" u="sng" dirty="0">
                <a:solidFill>
                  <a:schemeClr val="bg1"/>
                </a:solidFill>
              </a:rPr>
              <a:t>Inspired</a:t>
            </a:r>
            <a:r>
              <a:rPr lang="en-US" sz="4000" b="1" dirty="0">
                <a:solidFill>
                  <a:schemeClr val="bg1"/>
                </a:solidFill>
              </a:rPr>
              <a:t> </a:t>
            </a:r>
          </a:p>
          <a:p>
            <a:pPr lvl="0" algn="just"/>
            <a:r>
              <a:rPr lang="en-US" sz="4000" i="1" dirty="0">
                <a:solidFill>
                  <a:schemeClr val="bg1"/>
                </a:solidFill>
              </a:rPr>
              <a:t>		…God-breathed; God-given</a:t>
            </a:r>
          </a:p>
          <a:p>
            <a:pPr marL="857250" lvl="0" indent="-857250" algn="just">
              <a:buFont typeface="+mj-lt"/>
              <a:buAutoNum type="romanUcPeriod" startAt="3"/>
            </a:pPr>
            <a:r>
              <a:rPr lang="en-US" sz="4000" b="1" dirty="0">
                <a:solidFill>
                  <a:schemeClr val="bg1"/>
                </a:solidFill>
              </a:rPr>
              <a:t>God’s Word is </a:t>
            </a:r>
            <a:r>
              <a:rPr lang="en-US" sz="4000" b="1" u="sng" dirty="0">
                <a:solidFill>
                  <a:schemeClr val="bg1"/>
                </a:solidFill>
              </a:rPr>
              <a:t>Inerrant</a:t>
            </a:r>
          </a:p>
          <a:p>
            <a:pPr lvl="0" algn="just"/>
            <a:r>
              <a:rPr lang="en-US" sz="4000" i="1" dirty="0">
                <a:solidFill>
                  <a:schemeClr val="bg1"/>
                </a:solidFill>
              </a:rPr>
              <a:t>		…fully trustworthy</a:t>
            </a:r>
          </a:p>
          <a:p>
            <a:pPr marL="857250" lvl="0" indent="-857250" algn="just">
              <a:buFont typeface="+mj-lt"/>
              <a:buAutoNum type="romanUcPeriod" startAt="4"/>
            </a:pPr>
            <a:r>
              <a:rPr lang="en-US" sz="4000" b="1" dirty="0">
                <a:solidFill>
                  <a:schemeClr val="bg1"/>
                </a:solidFill>
              </a:rPr>
              <a:t>God’s Word is </a:t>
            </a:r>
            <a:r>
              <a:rPr lang="en-US" sz="4000" b="1" u="sng" dirty="0">
                <a:solidFill>
                  <a:schemeClr val="bg1"/>
                </a:solidFill>
              </a:rPr>
              <a:t>Indispensable</a:t>
            </a:r>
            <a:r>
              <a:rPr lang="en-US" sz="4000" b="1" dirty="0">
                <a:solidFill>
                  <a:schemeClr val="bg1"/>
                </a:solidFill>
              </a:rPr>
              <a:t> </a:t>
            </a:r>
          </a:p>
          <a:p>
            <a:pPr lvl="0" algn="just"/>
            <a:r>
              <a:rPr lang="en-US" sz="4000" i="1" dirty="0">
                <a:solidFill>
                  <a:schemeClr val="bg1"/>
                </a:solidFill>
              </a:rPr>
              <a:t>		…necessary for success</a:t>
            </a:r>
          </a:p>
        </p:txBody>
      </p:sp>
    </p:spTree>
    <p:extLst>
      <p:ext uri="{BB962C8B-B14F-4D97-AF65-F5344CB8AC3E}">
        <p14:creationId xmlns:p14="http://schemas.microsoft.com/office/powerpoint/2010/main" val="2197768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12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7000"/>
                            </p:stCondLst>
                            <p:childTnLst>
                              <p:par>
                                <p:cTn id="17" presetID="10" presetClass="entr" presetSubtype="0" fill="hold" grpId="0" nodeType="afterEffect">
                                  <p:stCondLst>
                                    <p:cond delay="2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000"/>
                            </p:stCondLst>
                            <p:childTnLst>
                              <p:par>
                                <p:cTn id="21" presetID="10" presetClass="entr" presetSubtype="0" fill="hold" grpId="0" nodeType="afterEffect">
                                  <p:stCondLst>
                                    <p:cond delay="125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2000"/>
                            </p:stCondLst>
                            <p:childTnLst>
                              <p:par>
                                <p:cTn id="25" presetID="10" presetClass="entr" presetSubtype="0" fill="hold" grpId="0" nodeType="afterEffect">
                                  <p:stCondLst>
                                    <p:cond delay="25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par>
                          <p:cTn id="28" fill="hold">
                            <p:stCondLst>
                              <p:cond delay="14000"/>
                            </p:stCondLst>
                            <p:childTnLst>
                              <p:par>
                                <p:cTn id="29" presetID="10" presetClass="entr" presetSubtype="0" fill="hold" grpId="0" nodeType="afterEffect">
                                  <p:stCondLst>
                                    <p:cond delay="125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750"/>
                                        <p:tgtEl>
                                          <p:spTgt spid="4">
                                            <p:txEl>
                                              <p:pRg st="6" end="6"/>
                                            </p:txEl>
                                          </p:spTgt>
                                        </p:tgtEl>
                                      </p:cBhvr>
                                    </p:animEffect>
                                  </p:childTnLst>
                                </p:cTn>
                              </p:par>
                            </p:childTnLst>
                          </p:cTn>
                        </p:par>
                        <p:par>
                          <p:cTn id="32" fill="hold">
                            <p:stCondLst>
                              <p:cond delay="17000"/>
                            </p:stCondLst>
                            <p:childTnLst>
                              <p:par>
                                <p:cTn id="33" presetID="10" presetClass="entr" presetSubtype="0" fill="hold" grpId="0" nodeType="afterEffect">
                                  <p:stCondLst>
                                    <p:cond delay="25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138773"/>
          </a:xfrm>
          <a:prstGeom prst="rect">
            <a:avLst/>
          </a:prstGeom>
          <a:noFill/>
          <a:ln>
            <a:noFill/>
          </a:ln>
        </p:spPr>
        <p:txBody>
          <a:bodyPr wrap="square" rtlCol="0">
            <a:spAutoFit/>
          </a:bodyPr>
          <a:lstStyle/>
          <a:p>
            <a:pPr marL="857250" lvl="0" indent="-857250" algn="just">
              <a:buFont typeface="+mj-lt"/>
              <a:buAutoNum type="romanUcPeriod"/>
            </a:pPr>
            <a:r>
              <a:rPr lang="en-US" sz="4000" b="1" dirty="0">
                <a:solidFill>
                  <a:schemeClr val="bg1"/>
                </a:solidFill>
              </a:rPr>
              <a:t>God’s Word is </a:t>
            </a:r>
            <a:r>
              <a:rPr lang="en-US" sz="4000" b="1" u="sng" dirty="0">
                <a:solidFill>
                  <a:schemeClr val="bg1"/>
                </a:solidFill>
              </a:rPr>
              <a:t>Instrumental</a:t>
            </a:r>
            <a:r>
              <a:rPr lang="en-US" sz="4000" b="1" dirty="0">
                <a:solidFill>
                  <a:schemeClr val="bg1"/>
                </a:solidFill>
              </a:rPr>
              <a:t> </a:t>
            </a:r>
          </a:p>
          <a:p>
            <a:pPr lvl="0" algn="just"/>
            <a:r>
              <a:rPr lang="en-US" sz="2800" i="1" dirty="0">
                <a:solidFill>
                  <a:schemeClr val="bg1"/>
                </a:solidFill>
              </a:rPr>
              <a:t>…supplying wisdom for salvation</a:t>
            </a:r>
          </a:p>
        </p:txBody>
      </p:sp>
      <p:sp>
        <p:nvSpPr>
          <p:cNvPr id="5" name="TextBox 4">
            <a:extLst>
              <a:ext uri="{FF2B5EF4-FFF2-40B4-BE49-F238E27FC236}">
                <a16:creationId xmlns:a16="http://schemas.microsoft.com/office/drawing/2014/main" id="{1D495FF8-53E9-48DA-98A7-6D332B599460}"/>
              </a:ext>
            </a:extLst>
          </p:cNvPr>
          <p:cNvSpPr txBox="1"/>
          <p:nvPr/>
        </p:nvSpPr>
        <p:spPr>
          <a:xfrm>
            <a:off x="262554" y="2548021"/>
            <a:ext cx="11661731" cy="1077218"/>
          </a:xfrm>
          <a:prstGeom prst="rect">
            <a:avLst/>
          </a:prstGeom>
          <a:noFill/>
          <a:ln>
            <a:noFill/>
          </a:ln>
        </p:spPr>
        <p:txBody>
          <a:bodyPr wrap="square" rtlCol="0">
            <a:spAutoFit/>
          </a:bodyPr>
          <a:lstStyle/>
          <a:p>
            <a:pPr marL="514350" lvl="0" indent="-514350" algn="just">
              <a:buAutoNum type="alphaUcPeriod"/>
            </a:pPr>
            <a:r>
              <a:rPr lang="en-US" sz="3200" dirty="0">
                <a:solidFill>
                  <a:schemeClr val="bg1"/>
                </a:solidFill>
              </a:rPr>
              <a:t>Scripture teaches us our need for salvation</a:t>
            </a:r>
          </a:p>
          <a:p>
            <a:pPr lvl="0" algn="just"/>
            <a:r>
              <a:rPr lang="en-US" sz="3200" i="1" dirty="0">
                <a:solidFill>
                  <a:schemeClr val="bg1"/>
                </a:solidFill>
              </a:rPr>
              <a:t>	(Romans 3:23; 6:23; John 3:36) </a:t>
            </a:r>
          </a:p>
        </p:txBody>
      </p:sp>
      <p:sp>
        <p:nvSpPr>
          <p:cNvPr id="6" name="TextBox 5">
            <a:extLst>
              <a:ext uri="{FF2B5EF4-FFF2-40B4-BE49-F238E27FC236}">
                <a16:creationId xmlns:a16="http://schemas.microsoft.com/office/drawing/2014/main" id="{72E317DD-D9DC-40D5-B223-112A848A0D73}"/>
              </a:ext>
            </a:extLst>
          </p:cNvPr>
          <p:cNvSpPr txBox="1"/>
          <p:nvPr/>
        </p:nvSpPr>
        <p:spPr>
          <a:xfrm>
            <a:off x="259974" y="3692314"/>
            <a:ext cx="11661731" cy="1077218"/>
          </a:xfrm>
          <a:prstGeom prst="rect">
            <a:avLst/>
          </a:prstGeom>
          <a:noFill/>
          <a:ln>
            <a:noFill/>
          </a:ln>
        </p:spPr>
        <p:txBody>
          <a:bodyPr wrap="square" rtlCol="0">
            <a:spAutoFit/>
          </a:bodyPr>
          <a:lstStyle/>
          <a:p>
            <a:pPr marL="514350" lvl="0" indent="-514350" algn="just">
              <a:buFont typeface="+mj-lt"/>
              <a:buAutoNum type="alphaUcPeriod" startAt="2"/>
            </a:pPr>
            <a:r>
              <a:rPr lang="en-US" sz="3200" dirty="0">
                <a:solidFill>
                  <a:schemeClr val="bg1"/>
                </a:solidFill>
              </a:rPr>
              <a:t>Scripture teaches us God’s plan for salvation</a:t>
            </a:r>
          </a:p>
          <a:p>
            <a:pPr lvl="0" algn="just"/>
            <a:r>
              <a:rPr lang="en-US" sz="3200" i="1" dirty="0">
                <a:solidFill>
                  <a:schemeClr val="bg1"/>
                </a:solidFill>
              </a:rPr>
              <a:t>	(John 1:29; Romans 4:25; John 3:16; Romans 10:13; John 3:18) </a:t>
            </a:r>
          </a:p>
        </p:txBody>
      </p:sp>
    </p:spTree>
    <p:extLst>
      <p:ext uri="{BB962C8B-B14F-4D97-AF65-F5344CB8AC3E}">
        <p14:creationId xmlns:p14="http://schemas.microsoft.com/office/powerpoint/2010/main" val="1980049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175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750"/>
                                        <p:tgtEl>
                                          <p:spTgt spid="5">
                                            <p:txEl>
                                              <p:pRg st="0" end="0"/>
                                            </p:txEl>
                                          </p:spTgt>
                                        </p:tgtEl>
                                      </p:cBhvr>
                                    </p:animEffect>
                                  </p:childTnLst>
                                </p:cTn>
                              </p:par>
                            </p:childTnLst>
                          </p:cTn>
                        </p:par>
                        <p:par>
                          <p:cTn id="16" fill="hold">
                            <p:stCondLst>
                              <p:cond delay="7500"/>
                            </p:stCondLst>
                            <p:childTnLst>
                              <p:par>
                                <p:cTn id="17" presetID="10" presetClass="entr" presetSubtype="0" fill="hold" grpId="0" nodeType="afterEffect">
                                  <p:stCondLst>
                                    <p:cond delay="125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750"/>
                                        <p:tgtEl>
                                          <p:spTgt spid="5">
                                            <p:txEl>
                                              <p:pRg st="1" end="1"/>
                                            </p:txEl>
                                          </p:spTgt>
                                        </p:tgtEl>
                                      </p:cBhvr>
                                    </p:animEffect>
                                  </p:childTnLst>
                                </p:cTn>
                              </p:par>
                            </p:childTnLst>
                          </p:cTn>
                        </p:par>
                        <p:par>
                          <p:cTn id="20" fill="hold">
                            <p:stCondLst>
                              <p:cond delay="10500"/>
                            </p:stCondLst>
                            <p:childTnLst>
                              <p:par>
                                <p:cTn id="21" presetID="10" presetClass="entr" presetSubtype="0" fill="hold" grpId="0" nodeType="afterEffect">
                                  <p:stCondLst>
                                    <p:cond delay="175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1750"/>
                                        <p:tgtEl>
                                          <p:spTgt spid="6">
                                            <p:txEl>
                                              <p:pRg st="0" end="0"/>
                                            </p:txEl>
                                          </p:spTgt>
                                        </p:tgtEl>
                                      </p:cBhvr>
                                    </p:animEffect>
                                  </p:childTnLst>
                                </p:cTn>
                              </p:par>
                            </p:childTnLst>
                          </p:cTn>
                        </p:par>
                        <p:par>
                          <p:cTn id="24" fill="hold">
                            <p:stCondLst>
                              <p:cond delay="14000"/>
                            </p:stCondLst>
                            <p:childTnLst>
                              <p:par>
                                <p:cTn id="25" presetID="10" presetClass="entr" presetSubtype="0" fill="hold" grpId="0" nodeType="afterEffect">
                                  <p:stCondLst>
                                    <p:cond delay="125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446550"/>
          </a:xfrm>
          <a:prstGeom prst="rect">
            <a:avLst/>
          </a:prstGeom>
          <a:noFill/>
          <a:ln>
            <a:noFill/>
          </a:ln>
        </p:spPr>
        <p:txBody>
          <a:bodyPr wrap="square" rtlCol="0">
            <a:spAutoFit/>
          </a:bodyPr>
          <a:lstStyle/>
          <a:p>
            <a:pPr marL="857250" lvl="0" indent="-857250" algn="just">
              <a:buFont typeface="+mj-lt"/>
              <a:buAutoNum type="romanUcPeriod" startAt="2"/>
            </a:pPr>
            <a:r>
              <a:rPr lang="en-US" sz="4000" b="1" dirty="0">
                <a:solidFill>
                  <a:schemeClr val="bg1"/>
                </a:solidFill>
              </a:rPr>
              <a:t>God’s Word is </a:t>
            </a:r>
            <a:r>
              <a:rPr lang="en-US" sz="4000" b="1" u="sng" dirty="0">
                <a:solidFill>
                  <a:schemeClr val="bg1"/>
                </a:solidFill>
              </a:rPr>
              <a:t>Inspired</a:t>
            </a:r>
            <a:r>
              <a:rPr lang="en-US" sz="4000" b="1" dirty="0">
                <a:solidFill>
                  <a:schemeClr val="bg1"/>
                </a:solidFill>
              </a:rPr>
              <a:t> (3:14; 16a)</a:t>
            </a:r>
          </a:p>
          <a:p>
            <a:pPr algn="just"/>
            <a:r>
              <a:rPr lang="en-US" sz="2400" i="1" dirty="0">
                <a:solidFill>
                  <a:schemeClr val="bg1"/>
                </a:solidFill>
              </a:rPr>
              <a:t>14 You, however, continue in the things you have learned and become convinced of, knowing from whom you have learned them…16 All Scripture is inspired by God… </a:t>
            </a:r>
            <a:endParaRPr lang="en-US" sz="2400" dirty="0">
              <a:solidFill>
                <a:schemeClr val="bg1"/>
              </a:solidFill>
            </a:endParaRPr>
          </a:p>
        </p:txBody>
      </p:sp>
      <p:sp>
        <p:nvSpPr>
          <p:cNvPr id="5" name="TextBox 4">
            <a:extLst>
              <a:ext uri="{FF2B5EF4-FFF2-40B4-BE49-F238E27FC236}">
                <a16:creationId xmlns:a16="http://schemas.microsoft.com/office/drawing/2014/main" id="{1D495FF8-53E9-48DA-98A7-6D332B599460}"/>
              </a:ext>
            </a:extLst>
          </p:cNvPr>
          <p:cNvSpPr txBox="1"/>
          <p:nvPr/>
        </p:nvSpPr>
        <p:spPr>
          <a:xfrm>
            <a:off x="262554" y="2703001"/>
            <a:ext cx="11661731" cy="584775"/>
          </a:xfrm>
          <a:prstGeom prst="rect">
            <a:avLst/>
          </a:prstGeom>
          <a:noFill/>
          <a:ln>
            <a:noFill/>
          </a:ln>
        </p:spPr>
        <p:txBody>
          <a:bodyPr wrap="square" rtlCol="0">
            <a:spAutoFit/>
          </a:bodyPr>
          <a:lstStyle/>
          <a:p>
            <a:pPr marL="514350" lvl="0" indent="-514350" algn="just">
              <a:buAutoNum type="alphaUcPeriod"/>
            </a:pPr>
            <a:r>
              <a:rPr lang="en-US" sz="3200" dirty="0">
                <a:solidFill>
                  <a:schemeClr val="bg1"/>
                </a:solidFill>
              </a:rPr>
              <a:t>Inspiration vs. Expiration</a:t>
            </a:r>
          </a:p>
        </p:txBody>
      </p:sp>
      <p:sp>
        <p:nvSpPr>
          <p:cNvPr id="6" name="TextBox 5">
            <a:extLst>
              <a:ext uri="{FF2B5EF4-FFF2-40B4-BE49-F238E27FC236}">
                <a16:creationId xmlns:a16="http://schemas.microsoft.com/office/drawing/2014/main" id="{72E317DD-D9DC-40D5-B223-112A848A0D73}"/>
              </a:ext>
            </a:extLst>
          </p:cNvPr>
          <p:cNvSpPr txBox="1"/>
          <p:nvPr/>
        </p:nvSpPr>
        <p:spPr>
          <a:xfrm>
            <a:off x="259974" y="3320354"/>
            <a:ext cx="11661731" cy="2554545"/>
          </a:xfrm>
          <a:prstGeom prst="rect">
            <a:avLst/>
          </a:prstGeom>
          <a:noFill/>
          <a:ln>
            <a:noFill/>
          </a:ln>
        </p:spPr>
        <p:txBody>
          <a:bodyPr wrap="square" rtlCol="0">
            <a:spAutoFit/>
          </a:bodyPr>
          <a:lstStyle/>
          <a:p>
            <a:pPr marL="457200" lvl="0" indent="-457200" algn="just">
              <a:buFont typeface="Wingdings" panose="05000000000000000000" pitchFamily="2" charset="2"/>
              <a:buChar char="§"/>
            </a:pPr>
            <a:r>
              <a:rPr lang="en-US" sz="3200" i="1" dirty="0">
                <a:solidFill>
                  <a:schemeClr val="bg1"/>
                </a:solidFill>
              </a:rPr>
              <a:t>“inspired by God” – </a:t>
            </a:r>
            <a:r>
              <a:rPr lang="en-US" sz="3200" i="1" dirty="0" err="1">
                <a:solidFill>
                  <a:schemeClr val="bg1"/>
                </a:solidFill>
              </a:rPr>
              <a:t>theopneustos</a:t>
            </a:r>
            <a:r>
              <a:rPr lang="en-US" sz="3200" i="1" dirty="0">
                <a:solidFill>
                  <a:schemeClr val="bg1"/>
                </a:solidFill>
              </a:rPr>
              <a:t> – literally “God-breathed”</a:t>
            </a:r>
          </a:p>
          <a:p>
            <a:pPr marL="457200" lvl="0" indent="-457200" algn="just">
              <a:buFont typeface="Wingdings" panose="05000000000000000000" pitchFamily="2" charset="2"/>
              <a:buChar char="§"/>
            </a:pPr>
            <a:r>
              <a:rPr lang="en-US" sz="3200" i="1" dirty="0">
                <a:solidFill>
                  <a:schemeClr val="bg1"/>
                </a:solidFill>
              </a:rPr>
              <a:t>“inspiration” – literally means “the process of breathing in”</a:t>
            </a:r>
          </a:p>
          <a:p>
            <a:pPr marL="457200" lvl="0" indent="-457200" algn="just">
              <a:buFont typeface="Wingdings" panose="05000000000000000000" pitchFamily="2" charset="2"/>
              <a:buChar char="§"/>
            </a:pPr>
            <a:r>
              <a:rPr lang="en-US" sz="3200" i="1" dirty="0">
                <a:solidFill>
                  <a:schemeClr val="bg1"/>
                </a:solidFill>
              </a:rPr>
              <a:t>“expiration” – literally means “the process of breathing out”</a:t>
            </a:r>
          </a:p>
          <a:p>
            <a:pPr marL="457200" lvl="0" indent="-457200" algn="just">
              <a:buFont typeface="Wingdings" panose="05000000000000000000" pitchFamily="2" charset="2"/>
              <a:buChar char="§"/>
            </a:pPr>
            <a:r>
              <a:rPr lang="en-US" sz="3200" i="1" dirty="0">
                <a:solidFill>
                  <a:schemeClr val="bg1"/>
                </a:solidFill>
              </a:rPr>
              <a:t>In a sense, it is more accurate to say, “All Scripture is expired by God…”</a:t>
            </a:r>
          </a:p>
        </p:txBody>
      </p:sp>
    </p:spTree>
    <p:extLst>
      <p:ext uri="{BB962C8B-B14F-4D97-AF65-F5344CB8AC3E}">
        <p14:creationId xmlns:p14="http://schemas.microsoft.com/office/powerpoint/2010/main" val="1382410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5000"/>
                            </p:stCondLst>
                            <p:childTnLst>
                              <p:par>
                                <p:cTn id="9" presetID="10" presetClass="entr" presetSubtype="0" fill="hold" grpId="0" nodeType="afterEffect">
                                  <p:stCondLst>
                                    <p:cond delay="1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1750"/>
                                        <p:tgtEl>
                                          <p:spTgt spid="6">
                                            <p:txEl>
                                              <p:pRg st="1" end="1"/>
                                            </p:txEl>
                                          </p:spTgt>
                                        </p:tgtEl>
                                      </p:cBhvr>
                                    </p:animEffect>
                                  </p:childTnLst>
                                </p:cTn>
                              </p:par>
                            </p:childTnLst>
                          </p:cTn>
                        </p:par>
                        <p:par>
                          <p:cTn id="17" fill="hold">
                            <p:stCondLst>
                              <p:cond delay="1750"/>
                            </p:stCondLst>
                            <p:childTnLst>
                              <p:par>
                                <p:cTn id="18" presetID="10" presetClass="entr" presetSubtype="0" fill="hold" grpId="0" nodeType="afterEffect">
                                  <p:stCondLst>
                                    <p:cond delay="325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750"/>
                                        <p:tgtEl>
                                          <p:spTgt spid="6">
                                            <p:txEl>
                                              <p:pRg st="2" end="2"/>
                                            </p:txEl>
                                          </p:spTgt>
                                        </p:tgtEl>
                                      </p:cBhvr>
                                    </p:animEffect>
                                  </p:childTnLst>
                                </p:cTn>
                              </p:par>
                            </p:childTnLst>
                          </p:cTn>
                        </p:par>
                        <p:par>
                          <p:cTn id="21" fill="hold">
                            <p:stCondLst>
                              <p:cond delay="6750"/>
                            </p:stCondLst>
                            <p:childTnLst>
                              <p:par>
                                <p:cTn id="22" presetID="10" presetClass="entr" presetSubtype="0" fill="hold" grpId="0" nodeType="afterEffect">
                                  <p:stCondLst>
                                    <p:cond delay="425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7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John Calvin</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632311"/>
          </a:xfrm>
          <a:prstGeom prst="rect">
            <a:avLst/>
          </a:prstGeom>
          <a:noFill/>
          <a:ln>
            <a:noFill/>
          </a:ln>
        </p:spPr>
        <p:txBody>
          <a:bodyPr wrap="square" rtlCol="0">
            <a:spAutoFit/>
          </a:bodyPr>
          <a:lstStyle/>
          <a:p>
            <a:pPr algn="just"/>
            <a:r>
              <a:rPr lang="en-US" sz="3500" i="1" dirty="0">
                <a:solidFill>
                  <a:schemeClr val="bg1"/>
                </a:solidFill>
              </a:rPr>
              <a:t>When that which professes to be the Word of God is acknowledged to be so, no person, unless devoid of common sense and the feelings of a man, will have the desperate hardihood to refuse credit to the speaker. But since no daily responses are given from heaven, and the Scriptures are the only records in which God has been pleased to consign His truth to perpetual remembrance, the full authority which they ought to possess with the faithful is not recognized, unless they are believed to have come from heaven, as directly as if God had been heard giving utterance to them.</a:t>
            </a:r>
            <a:endParaRPr lang="en-US" sz="3500" dirty="0">
              <a:solidFill>
                <a:schemeClr val="bg1"/>
              </a:solidFill>
            </a:endParaRPr>
          </a:p>
        </p:txBody>
      </p:sp>
    </p:spTree>
    <p:extLst>
      <p:ext uri="{BB962C8B-B14F-4D97-AF65-F5344CB8AC3E}">
        <p14:creationId xmlns:p14="http://schemas.microsoft.com/office/powerpoint/2010/main" val="1119741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446550"/>
          </a:xfrm>
          <a:prstGeom prst="rect">
            <a:avLst/>
          </a:prstGeom>
          <a:noFill/>
          <a:ln>
            <a:noFill/>
          </a:ln>
        </p:spPr>
        <p:txBody>
          <a:bodyPr wrap="square" rtlCol="0">
            <a:spAutoFit/>
          </a:bodyPr>
          <a:lstStyle/>
          <a:p>
            <a:pPr marL="857250" lvl="0" indent="-857250" algn="just">
              <a:buFont typeface="+mj-lt"/>
              <a:buAutoNum type="romanUcPeriod" startAt="2"/>
            </a:pPr>
            <a:r>
              <a:rPr lang="en-US" sz="4000" b="1" dirty="0">
                <a:solidFill>
                  <a:schemeClr val="bg1"/>
                </a:solidFill>
              </a:rPr>
              <a:t>God’s Word is </a:t>
            </a:r>
            <a:r>
              <a:rPr lang="en-US" sz="4000" b="1" u="sng" dirty="0">
                <a:solidFill>
                  <a:schemeClr val="bg1"/>
                </a:solidFill>
              </a:rPr>
              <a:t>Inspired</a:t>
            </a:r>
            <a:r>
              <a:rPr lang="en-US" sz="4000" b="1" dirty="0">
                <a:solidFill>
                  <a:schemeClr val="bg1"/>
                </a:solidFill>
              </a:rPr>
              <a:t> (3:14; 16a)</a:t>
            </a:r>
          </a:p>
          <a:p>
            <a:pPr algn="just"/>
            <a:r>
              <a:rPr lang="en-US" sz="2400" i="1" dirty="0">
                <a:solidFill>
                  <a:schemeClr val="bg1"/>
                </a:solidFill>
              </a:rPr>
              <a:t>14 You, however, continue in the things you have learned and become convinced of, knowing from whom you have learned them…16 All Scripture is inspired by God… </a:t>
            </a:r>
            <a:endParaRPr lang="en-US" sz="2400" dirty="0">
              <a:solidFill>
                <a:schemeClr val="bg1"/>
              </a:solidFill>
            </a:endParaRPr>
          </a:p>
        </p:txBody>
      </p:sp>
      <p:sp>
        <p:nvSpPr>
          <p:cNvPr id="5" name="TextBox 4">
            <a:extLst>
              <a:ext uri="{FF2B5EF4-FFF2-40B4-BE49-F238E27FC236}">
                <a16:creationId xmlns:a16="http://schemas.microsoft.com/office/drawing/2014/main" id="{1D495FF8-53E9-48DA-98A7-6D332B599460}"/>
              </a:ext>
            </a:extLst>
          </p:cNvPr>
          <p:cNvSpPr txBox="1"/>
          <p:nvPr/>
        </p:nvSpPr>
        <p:spPr>
          <a:xfrm>
            <a:off x="262554" y="2703001"/>
            <a:ext cx="11661731" cy="584775"/>
          </a:xfrm>
          <a:prstGeom prst="rect">
            <a:avLst/>
          </a:prstGeom>
          <a:noFill/>
          <a:ln>
            <a:noFill/>
          </a:ln>
        </p:spPr>
        <p:txBody>
          <a:bodyPr wrap="square" rtlCol="0">
            <a:spAutoFit/>
          </a:bodyPr>
          <a:lstStyle/>
          <a:p>
            <a:pPr marL="514350" lvl="0" indent="-514350" algn="just">
              <a:buFont typeface="+mj-lt"/>
              <a:buAutoNum type="alphaUcPeriod" startAt="3"/>
            </a:pPr>
            <a:r>
              <a:rPr lang="en-US" sz="3200" dirty="0">
                <a:solidFill>
                  <a:schemeClr val="bg1"/>
                </a:solidFill>
              </a:rPr>
              <a:t>The “authors” of Scripture</a:t>
            </a:r>
          </a:p>
        </p:txBody>
      </p:sp>
      <p:sp>
        <p:nvSpPr>
          <p:cNvPr id="6" name="TextBox 5">
            <a:extLst>
              <a:ext uri="{FF2B5EF4-FFF2-40B4-BE49-F238E27FC236}">
                <a16:creationId xmlns:a16="http://schemas.microsoft.com/office/drawing/2014/main" id="{72E317DD-D9DC-40D5-B223-112A848A0D73}"/>
              </a:ext>
            </a:extLst>
          </p:cNvPr>
          <p:cNvSpPr txBox="1"/>
          <p:nvPr/>
        </p:nvSpPr>
        <p:spPr>
          <a:xfrm>
            <a:off x="259974" y="3320354"/>
            <a:ext cx="11661731" cy="3539430"/>
          </a:xfrm>
          <a:prstGeom prst="rect">
            <a:avLst/>
          </a:prstGeom>
          <a:noFill/>
          <a:ln>
            <a:noFill/>
          </a:ln>
        </p:spPr>
        <p:txBody>
          <a:bodyPr wrap="square" rtlCol="0">
            <a:spAutoFit/>
          </a:bodyPr>
          <a:lstStyle/>
          <a:p>
            <a:pPr marL="457200" lvl="0" indent="-457200" algn="just">
              <a:buFont typeface="Wingdings" panose="05000000000000000000" pitchFamily="2" charset="2"/>
              <a:buChar char="§"/>
            </a:pPr>
            <a:r>
              <a:rPr lang="en-US" sz="3200" i="1" dirty="0">
                <a:solidFill>
                  <a:schemeClr val="bg1"/>
                </a:solidFill>
              </a:rPr>
              <a:t>Scripture originates in and with God; they are His words</a:t>
            </a:r>
          </a:p>
          <a:p>
            <a:pPr marL="457200" lvl="0" indent="-457200" algn="just">
              <a:buFont typeface="Wingdings" panose="05000000000000000000" pitchFamily="2" charset="2"/>
              <a:buChar char="§"/>
            </a:pPr>
            <a:r>
              <a:rPr lang="en-US" sz="3200" i="1" dirty="0">
                <a:solidFill>
                  <a:schemeClr val="bg1"/>
                </a:solidFill>
              </a:rPr>
              <a:t>Scripture is communicated through the superintendence of human authors by use of their own vocabulary and styles. </a:t>
            </a:r>
          </a:p>
          <a:p>
            <a:pPr marL="457200" lvl="0" indent="-457200" algn="just">
              <a:buFont typeface="Wingdings" panose="05000000000000000000" pitchFamily="2" charset="2"/>
              <a:buChar char="§"/>
            </a:pPr>
            <a:r>
              <a:rPr lang="en-US" sz="3200" i="1" dirty="0">
                <a:solidFill>
                  <a:schemeClr val="bg1"/>
                </a:solidFill>
              </a:rPr>
              <a:t>God breathed out His words in and through the words of Paul as Paul wrote Scripture.</a:t>
            </a:r>
          </a:p>
          <a:p>
            <a:pPr marL="457200" lvl="0" indent="-457200" algn="just">
              <a:buFont typeface="Wingdings" panose="05000000000000000000" pitchFamily="2" charset="2"/>
              <a:buChar char="§"/>
            </a:pPr>
            <a:r>
              <a:rPr lang="en-US" sz="3200" i="1" dirty="0">
                <a:solidFill>
                  <a:schemeClr val="bg1"/>
                </a:solidFill>
              </a:rPr>
              <a:t>Thus, in the writing of Scripture, there are two authors; human and divine.</a:t>
            </a:r>
          </a:p>
        </p:txBody>
      </p:sp>
    </p:spTree>
    <p:extLst>
      <p:ext uri="{BB962C8B-B14F-4D97-AF65-F5344CB8AC3E}">
        <p14:creationId xmlns:p14="http://schemas.microsoft.com/office/powerpoint/2010/main" val="498561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1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par>
                          <p:cTn id="12" fill="hold">
                            <p:stCondLst>
                              <p:cond delay="5250"/>
                            </p:stCondLst>
                            <p:childTnLst>
                              <p:par>
                                <p:cTn id="13" presetID="10" presetClass="entr" presetSubtype="0" fill="hold" grpId="0" nodeType="afterEffect">
                                  <p:stCondLst>
                                    <p:cond delay="175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75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75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75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75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17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446550"/>
          </a:xfrm>
          <a:prstGeom prst="rect">
            <a:avLst/>
          </a:prstGeom>
          <a:noFill/>
          <a:ln>
            <a:noFill/>
          </a:ln>
        </p:spPr>
        <p:txBody>
          <a:bodyPr wrap="square" rtlCol="0">
            <a:spAutoFit/>
          </a:bodyPr>
          <a:lstStyle/>
          <a:p>
            <a:pPr marL="857250" lvl="0" indent="-857250" algn="just">
              <a:buFont typeface="+mj-lt"/>
              <a:buAutoNum type="romanUcPeriod" startAt="2"/>
            </a:pPr>
            <a:r>
              <a:rPr lang="en-US" sz="4000" b="1" dirty="0">
                <a:solidFill>
                  <a:schemeClr val="bg1"/>
                </a:solidFill>
              </a:rPr>
              <a:t>God’s Word is </a:t>
            </a:r>
            <a:r>
              <a:rPr lang="en-US" sz="4000" b="1" u="sng" dirty="0">
                <a:solidFill>
                  <a:schemeClr val="bg1"/>
                </a:solidFill>
              </a:rPr>
              <a:t>Inspired</a:t>
            </a:r>
            <a:r>
              <a:rPr lang="en-US" sz="4000" b="1" dirty="0">
                <a:solidFill>
                  <a:schemeClr val="bg1"/>
                </a:solidFill>
              </a:rPr>
              <a:t> (3:14; 16a)</a:t>
            </a:r>
          </a:p>
          <a:p>
            <a:pPr algn="just"/>
            <a:r>
              <a:rPr lang="en-US" sz="2400" i="1" dirty="0">
                <a:solidFill>
                  <a:schemeClr val="bg1"/>
                </a:solidFill>
              </a:rPr>
              <a:t>14 You, however, continue in the things you have learned and become convinced of, knowing from whom you have learned them…16 All Scripture is inspired by God… </a:t>
            </a:r>
            <a:endParaRPr lang="en-US" sz="2400" dirty="0">
              <a:solidFill>
                <a:schemeClr val="bg1"/>
              </a:solidFill>
            </a:endParaRPr>
          </a:p>
        </p:txBody>
      </p:sp>
      <p:sp>
        <p:nvSpPr>
          <p:cNvPr id="5" name="TextBox 4">
            <a:extLst>
              <a:ext uri="{FF2B5EF4-FFF2-40B4-BE49-F238E27FC236}">
                <a16:creationId xmlns:a16="http://schemas.microsoft.com/office/drawing/2014/main" id="{1D495FF8-53E9-48DA-98A7-6D332B599460}"/>
              </a:ext>
            </a:extLst>
          </p:cNvPr>
          <p:cNvSpPr txBox="1"/>
          <p:nvPr/>
        </p:nvSpPr>
        <p:spPr>
          <a:xfrm>
            <a:off x="262554" y="2703001"/>
            <a:ext cx="11661731" cy="584775"/>
          </a:xfrm>
          <a:prstGeom prst="rect">
            <a:avLst/>
          </a:prstGeom>
          <a:noFill/>
          <a:ln>
            <a:noFill/>
          </a:ln>
        </p:spPr>
        <p:txBody>
          <a:bodyPr wrap="square" rtlCol="0">
            <a:spAutoFit/>
          </a:bodyPr>
          <a:lstStyle/>
          <a:p>
            <a:pPr marL="514350" lvl="0" indent="-514350" algn="just">
              <a:buFont typeface="+mj-lt"/>
              <a:buAutoNum type="alphaUcPeriod" startAt="2"/>
            </a:pPr>
            <a:r>
              <a:rPr lang="en-US" sz="3200" dirty="0">
                <a:solidFill>
                  <a:schemeClr val="bg1"/>
                </a:solidFill>
              </a:rPr>
              <a:t>The term “Scripture”</a:t>
            </a:r>
          </a:p>
        </p:txBody>
      </p:sp>
      <p:sp>
        <p:nvSpPr>
          <p:cNvPr id="6" name="TextBox 5">
            <a:extLst>
              <a:ext uri="{FF2B5EF4-FFF2-40B4-BE49-F238E27FC236}">
                <a16:creationId xmlns:a16="http://schemas.microsoft.com/office/drawing/2014/main" id="{72E317DD-D9DC-40D5-B223-112A848A0D73}"/>
              </a:ext>
            </a:extLst>
          </p:cNvPr>
          <p:cNvSpPr txBox="1"/>
          <p:nvPr/>
        </p:nvSpPr>
        <p:spPr>
          <a:xfrm>
            <a:off x="259974" y="3320354"/>
            <a:ext cx="11661731" cy="3046988"/>
          </a:xfrm>
          <a:prstGeom prst="rect">
            <a:avLst/>
          </a:prstGeom>
          <a:noFill/>
          <a:ln>
            <a:noFill/>
          </a:ln>
        </p:spPr>
        <p:txBody>
          <a:bodyPr wrap="square" rtlCol="0">
            <a:spAutoFit/>
          </a:bodyPr>
          <a:lstStyle/>
          <a:p>
            <a:pPr marL="457200" lvl="0" indent="-457200" algn="just">
              <a:buFont typeface="Wingdings" panose="05000000000000000000" pitchFamily="2" charset="2"/>
              <a:buChar char="§"/>
            </a:pPr>
            <a:r>
              <a:rPr lang="en-US" sz="3200" i="1" dirty="0">
                <a:solidFill>
                  <a:schemeClr val="bg1"/>
                </a:solidFill>
              </a:rPr>
              <a:t>Used by Paul to refer to both Old and New Testaments writings</a:t>
            </a:r>
          </a:p>
          <a:p>
            <a:pPr marL="457200" lvl="0" indent="-457200" algn="just">
              <a:buFont typeface="Wingdings" panose="05000000000000000000" pitchFamily="2" charset="2"/>
              <a:buChar char="§"/>
            </a:pPr>
            <a:r>
              <a:rPr lang="en-US" sz="3200" i="1" dirty="0">
                <a:solidFill>
                  <a:schemeClr val="bg1"/>
                </a:solidFill>
              </a:rPr>
              <a:t>By the time of Peter, Paul’s writings were considered “Scripture” (see 2 Peter 3:14-16)</a:t>
            </a:r>
          </a:p>
          <a:p>
            <a:pPr marL="457200" lvl="0" indent="-457200" algn="just">
              <a:buFont typeface="Wingdings" panose="05000000000000000000" pitchFamily="2" charset="2"/>
              <a:buChar char="§"/>
            </a:pPr>
            <a:r>
              <a:rPr lang="en-US" sz="3200" i="1" dirty="0">
                <a:solidFill>
                  <a:schemeClr val="bg1"/>
                </a:solidFill>
              </a:rPr>
              <a:t>When Paul wrote these words to Timothy, the only NT books yet to be written were 2 Peter, Hebrews, Jude, and the writings of the Apostle John.</a:t>
            </a:r>
          </a:p>
        </p:txBody>
      </p:sp>
    </p:spTree>
    <p:extLst>
      <p:ext uri="{BB962C8B-B14F-4D97-AF65-F5344CB8AC3E}">
        <p14:creationId xmlns:p14="http://schemas.microsoft.com/office/powerpoint/2010/main" val="3612211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1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par>
                          <p:cTn id="12" fill="hold">
                            <p:stCondLst>
                              <p:cond delay="5250"/>
                            </p:stCondLst>
                            <p:childTnLst>
                              <p:par>
                                <p:cTn id="13" presetID="10" presetClass="entr" presetSubtype="0" fill="hold" grpId="0" nodeType="afterEffect">
                                  <p:stCondLst>
                                    <p:cond delay="175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750"/>
                                        <p:tgtEl>
                                          <p:spTgt spid="6">
                                            <p:txEl>
                                              <p:pRg st="1" end="1"/>
                                            </p:txEl>
                                          </p:spTgt>
                                        </p:tgtEl>
                                      </p:cBhvr>
                                    </p:animEffect>
                                  </p:childTnLst>
                                </p:cTn>
                              </p:par>
                            </p:childTnLst>
                          </p:cTn>
                        </p:par>
                        <p:par>
                          <p:cTn id="16" fill="hold">
                            <p:stCondLst>
                              <p:cond delay="8750"/>
                            </p:stCondLst>
                            <p:childTnLst>
                              <p:par>
                                <p:cTn id="17" presetID="10" presetClass="entr" presetSubtype="0" fill="hold" grpId="0" nodeType="afterEffect">
                                  <p:stCondLst>
                                    <p:cond delay="175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2A1BD8E5-A18E-435C-B431-90A6B59F4B6F}">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12493</TotalTime>
  <Words>1529</Words>
  <Application>Microsoft Office PowerPoint</Application>
  <PresentationFormat>Widescreen</PresentationFormat>
  <Paragraphs>99</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98</cp:revision>
  <dcterms:created xsi:type="dcterms:W3CDTF">2018-11-24T16:00:56Z</dcterms:created>
  <dcterms:modified xsi:type="dcterms:W3CDTF">2020-01-11T20:11:08Z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